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  <p:sldMasterId id="2147483666" r:id="rId5"/>
  </p:sldMasterIdLst>
  <p:notesMasterIdLst>
    <p:notesMasterId r:id="rId24"/>
  </p:notesMasterIdLst>
  <p:sldIdLst>
    <p:sldId id="259" r:id="rId6"/>
    <p:sldId id="266" r:id="rId7"/>
    <p:sldId id="267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79" r:id="rId16"/>
    <p:sldId id="273" r:id="rId17"/>
    <p:sldId id="277" r:id="rId18"/>
    <p:sldId id="275" r:id="rId19"/>
    <p:sldId id="280" r:id="rId20"/>
    <p:sldId id="278" r:id="rId21"/>
    <p:sldId id="276" r:id="rId22"/>
    <p:sldId id="274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8A27"/>
    <a:srgbClr val="005EB8"/>
    <a:srgbClr val="009BBD"/>
    <a:srgbClr val="706F6F"/>
    <a:srgbClr val="3127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9" autoAdjust="0"/>
    <p:restoredTop sz="94660"/>
  </p:normalViewPr>
  <p:slideViewPr>
    <p:cSldViewPr snapToGrid="0">
      <p:cViewPr varScale="1">
        <p:scale>
          <a:sx n="134" d="100"/>
          <a:sy n="134" d="100"/>
        </p:scale>
        <p:origin x="94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E1C39-CE47-462C-B07F-2CEE652C9ABD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804AD2-9EEA-444F-9106-941B76687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354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484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462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707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894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89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602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158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111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955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6914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4257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945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420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529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698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163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9899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804AD2-9EEA-444F-9106-941B76687AC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82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381663" y="5351228"/>
            <a:ext cx="1741335" cy="3180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000" y="2777067"/>
            <a:ext cx="5009307" cy="2490533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4800" baseline="0">
                <a:solidFill>
                  <a:srgbClr val="E48A27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233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000" y="312821"/>
            <a:ext cx="5148695" cy="5454316"/>
          </a:xfrm>
        </p:spPr>
        <p:txBody>
          <a:bodyPr anchor="ctr" anchorCtr="0"/>
          <a:lstStyle>
            <a:lvl1pPr>
              <a:lnSpc>
                <a:spcPct val="100000"/>
              </a:lnSpc>
              <a:defRPr sz="4800" baseline="0">
                <a:solidFill>
                  <a:srgbClr val="E48A27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793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8A27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449262" y="1980000"/>
            <a:ext cx="8280000" cy="4352400"/>
          </a:xfrm>
        </p:spPr>
        <p:txBody>
          <a:bodyPr/>
          <a:lstStyle>
            <a:lvl1pPr>
              <a:defRPr>
                <a:solidFill>
                  <a:srgbClr val="E48A27"/>
                </a:solidFill>
              </a:defRPr>
            </a:lvl1pPr>
            <a:lvl3pPr indent="-36000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2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mall 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3006-F976-4600-B7B2-1C4455BD2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755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1800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0000" y="1980000"/>
            <a:ext cx="82800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94000" y="6552000"/>
            <a:ext cx="450000" cy="1692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000">
                <a:solidFill>
                  <a:srgbClr val="706F6F"/>
                </a:solidFill>
                <a:latin typeface="+mn-lt"/>
              </a:defRPr>
            </a:lvl1pPr>
          </a:lstStyle>
          <a:p>
            <a:fld id="{6C8E4861-1EFA-4405-BA33-A46F7CA270C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809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5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rgbClr val="312783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100"/>
        </a:spcAft>
        <a:buFontTx/>
        <a:buNone/>
        <a:defRPr sz="3600" kern="1200" baseline="0">
          <a:solidFill>
            <a:srgbClr val="005EB8"/>
          </a:solidFill>
          <a:latin typeface="Calibri" panose="020F0502020204030204" pitchFamily="34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100"/>
        </a:spcAft>
        <a:buFont typeface="Arial" panose="020B0604020202020204" pitchFamily="34" charset="0"/>
        <a:buNone/>
        <a:defRPr sz="3600" kern="1200" baseline="0">
          <a:solidFill>
            <a:srgbClr val="706F6F"/>
          </a:solidFill>
          <a:latin typeface="Calibri" panose="020F0502020204030204" pitchFamily="34" charset="0"/>
          <a:ea typeface="+mn-ea"/>
          <a:cs typeface="+mn-cs"/>
        </a:defRPr>
      </a:lvl2pPr>
      <a:lvl3pPr marL="360000" indent="-360000" algn="l" defTabSz="914400" rtl="0" eaLnBrk="1" latinLnBrk="0" hangingPunct="1">
        <a:lnSpc>
          <a:spcPct val="100000"/>
        </a:lnSpc>
        <a:spcBef>
          <a:spcPts val="0"/>
        </a:spcBef>
        <a:spcAft>
          <a:spcPts val="1100"/>
        </a:spcAft>
        <a:buFont typeface="Arial" panose="020B0604020202020204" pitchFamily="34" charset="0"/>
        <a:buChar char="•"/>
        <a:defRPr sz="3600" kern="1200" baseline="0">
          <a:solidFill>
            <a:srgbClr val="706F6F"/>
          </a:solidFill>
          <a:latin typeface="Calibri" panose="020F0502020204030204" pitchFamily="34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100"/>
        </a:spcAft>
        <a:buFontTx/>
        <a:buNone/>
        <a:defRPr sz="1600" kern="1200" baseline="0">
          <a:solidFill>
            <a:srgbClr val="706F6F"/>
          </a:solidFill>
          <a:latin typeface="Calibri" panose="020F0502020204030204" pitchFamily="34" charset="0"/>
          <a:ea typeface="+mn-ea"/>
          <a:cs typeface="+mn-cs"/>
        </a:defRPr>
      </a:lvl4pPr>
      <a:lvl5pPr marL="180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1100"/>
        </a:spcAft>
        <a:buFont typeface="Arial" panose="020B0604020202020204" pitchFamily="34" charset="0"/>
        <a:buChar char="•"/>
        <a:defRPr sz="1600" kern="1200" baseline="0">
          <a:solidFill>
            <a:srgbClr val="706F6F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0000" y="449999"/>
            <a:ext cx="8244000" cy="39075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0000" y="1026000"/>
            <a:ext cx="8244000" cy="486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0000" y="6552000"/>
            <a:ext cx="8244000" cy="16947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94000" y="6552000"/>
            <a:ext cx="450000" cy="16947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8BE3006-F976-4600-B7B2-1C4455BD252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0000" y="6552000"/>
            <a:ext cx="814204" cy="16947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5374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E48A27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482"/>
        </a:spcAft>
        <a:buFontTx/>
        <a:buNone/>
        <a:defRPr sz="1600" kern="1200">
          <a:solidFill>
            <a:srgbClr val="E48A27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425"/>
        </a:spcAft>
        <a:buFontTx/>
        <a:buNone/>
        <a:defRPr sz="1400" kern="1200">
          <a:solidFill>
            <a:srgbClr val="706F6F"/>
          </a:solidFill>
          <a:latin typeface="+mn-lt"/>
          <a:ea typeface="+mn-ea"/>
          <a:cs typeface="+mn-cs"/>
        </a:defRPr>
      </a:lvl2pPr>
      <a:lvl3pPr marL="180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425"/>
        </a:spcAft>
        <a:buFont typeface="Arial" panose="020B0604020202020204" pitchFamily="34" charset="0"/>
        <a:buChar char="•"/>
        <a:defRPr sz="1400" kern="1200">
          <a:solidFill>
            <a:srgbClr val="706F6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706F6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706F6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tiny-happy-people" TargetMode="External"/><Relationship Id="rId3" Type="http://schemas.openxmlformats.org/officeDocument/2006/relationships/slideLayout" Target="../slideLayouts/slideLayout3.xml"/><Relationship Id="rId7" Type="http://schemas.openxmlformats.org/officeDocument/2006/relationships/hyperlink" Target="mailto:senasenquiries@trafford.gov.uk" TargetMode="Externa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hyperlink" Target="https://solihullapproachparenting.com/wp-content/uploads/2022/08/FFY-5.6-Toileting-and-soiling.pdf" TargetMode="External"/><Relationship Id="rId5" Type="http://schemas.openxmlformats.org/officeDocument/2006/relationships/hyperlink" Target="https://eric.org.uk/potty-training/" TargetMode="External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18.xml"/><Relationship Id="rId9" Type="http://schemas.openxmlformats.org/officeDocument/2006/relationships/hyperlink" Target="https://www.trafforddirectory.co.uk/kb5/trafford/fsd/advice.page?id=RWNcaKRkkM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9513" y="1981937"/>
            <a:ext cx="5009307" cy="2490533"/>
          </a:xfrm>
        </p:spPr>
        <p:txBody>
          <a:bodyPr/>
          <a:lstStyle/>
          <a:p>
            <a:r>
              <a:rPr lang="en-GB" sz="6600" dirty="0"/>
              <a:t>Ready Steady School</a:t>
            </a:r>
            <a:br>
              <a:rPr lang="en-GB" sz="6600" dirty="0"/>
            </a:br>
            <a:br>
              <a:rPr lang="en-GB" sz="6600" dirty="0"/>
            </a:br>
            <a:r>
              <a:rPr lang="en-GB" sz="2000" dirty="0"/>
              <a:t>Presented by </a:t>
            </a:r>
            <a:br>
              <a:rPr lang="en-GB" sz="2000" dirty="0"/>
            </a:br>
            <a:r>
              <a:rPr lang="en-GB" sz="2000" dirty="0"/>
              <a:t>Trafford Health Visiting Team</a:t>
            </a:r>
            <a:endParaRPr lang="en-GB" sz="2000" dirty="0">
              <a:solidFill>
                <a:srgbClr val="E48A27"/>
              </a:solidFill>
            </a:endParaRPr>
          </a:p>
        </p:txBody>
      </p:sp>
      <p:pic>
        <p:nvPicPr>
          <p:cNvPr id="87" name="Audio 86">
            <a:hlinkClick r:id="" action="ppaction://media"/>
            <a:extLst>
              <a:ext uri="{FF2B5EF4-FFF2-40B4-BE49-F238E27FC236}">
                <a16:creationId xmlns:a16="http://schemas.microsoft.com/office/drawing/2014/main" id="{0C628692-24F7-1793-06F7-5DA8E0F8F5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0417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61"/>
    </mc:Choice>
    <mc:Fallback xmlns="">
      <p:transition spd="slow" advTm="7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F4F75-A342-5810-FB4F-87C24F709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1258349"/>
          </a:xfrm>
        </p:spPr>
        <p:txBody>
          <a:bodyPr/>
          <a:lstStyle/>
          <a:p>
            <a:pPr algn="ctr"/>
            <a:r>
              <a:rPr lang="en-GB" dirty="0"/>
              <a:t>School Readiness Session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655AE43-D6FD-6049-6899-31F696E5DA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3AB28A-146B-DAD4-1A65-88B04499217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048625"/>
            <a:ext cx="3831190" cy="5283776"/>
          </a:xfrm>
        </p:spPr>
        <p:txBody>
          <a:bodyPr/>
          <a:lstStyle/>
          <a:p>
            <a:r>
              <a:rPr lang="en-GB" sz="2400" dirty="0">
                <a:solidFill>
                  <a:schemeClr val="tx1"/>
                </a:solidFill>
              </a:rPr>
              <a:t>Outline of session: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Overview of school readiness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Health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Independence skills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Physical skills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Speaking and listening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99CAFCF-2A86-6B90-E3CE-533222114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851105"/>
              </p:ext>
            </p:extLst>
          </p:nvPr>
        </p:nvGraphicFramePr>
        <p:xfrm>
          <a:off x="4572000" y="1489413"/>
          <a:ext cx="3366054" cy="483152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66054">
                  <a:extLst>
                    <a:ext uri="{9D8B030D-6E8A-4147-A177-3AD203B41FA5}">
                      <a16:colId xmlns:a16="http://schemas.microsoft.com/office/drawing/2014/main" val="768071570"/>
                    </a:ext>
                  </a:extLst>
                </a:gridCol>
              </a:tblGrid>
              <a:tr h="4831522"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3200" dirty="0">
                          <a:latin typeface="Calibri "/>
                        </a:rPr>
                        <a:t>Interacting with others</a:t>
                      </a:r>
                    </a:p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3200" dirty="0">
                          <a:latin typeface="Calibri "/>
                        </a:rPr>
                        <a:t>What you can do </a:t>
                      </a:r>
                    </a:p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3200" dirty="0">
                          <a:latin typeface="Calibri "/>
                        </a:rPr>
                        <a:t>Tips</a:t>
                      </a:r>
                    </a:p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3200" dirty="0">
                          <a:latin typeface="Calibri "/>
                        </a:rPr>
                        <a:t>Books and websites</a:t>
                      </a:r>
                    </a:p>
                    <a:p>
                      <a:pPr marL="457200" indent="-4572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3200" dirty="0">
                          <a:latin typeface="Calibri "/>
                        </a:rPr>
                        <a:t>Toilet Training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138688"/>
                  </a:ext>
                </a:extLst>
              </a:tr>
            </a:tbl>
          </a:graphicData>
        </a:graphic>
      </p:graphicFrame>
      <p:pic>
        <p:nvPicPr>
          <p:cNvPr id="77" name="Audio 76">
            <a:hlinkClick r:id="" action="ppaction://media"/>
            <a:extLst>
              <a:ext uri="{FF2B5EF4-FFF2-40B4-BE49-F238E27FC236}">
                <a16:creationId xmlns:a16="http://schemas.microsoft.com/office/drawing/2014/main" id="{2427719E-1FD0-43A0-A0A2-7F9C893322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3586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23"/>
    </mc:Choice>
    <mc:Fallback xmlns="">
      <p:transition spd="slow" advTm="21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9FAFE-5317-D412-027F-752B6776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1115736"/>
          </a:xfrm>
        </p:spPr>
        <p:txBody>
          <a:bodyPr/>
          <a:lstStyle/>
          <a:p>
            <a:pPr algn="ctr"/>
            <a:r>
              <a:rPr lang="en-GB" dirty="0"/>
              <a:t>Overview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80C5680-186E-1BC2-8FAA-BDF8FE7796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4408D-0A84-DD9F-6412-0873B180A0A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400961"/>
            <a:ext cx="8280000" cy="4931439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School readiness essentially means when your child is ‘ready’ to integrate into a school environment.</a:t>
            </a:r>
            <a:endParaRPr lang="en-GB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Every child is different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 guide – not a list of achievements</a:t>
            </a:r>
          </a:p>
        </p:txBody>
      </p:sp>
      <p:pic>
        <p:nvPicPr>
          <p:cNvPr id="57" name="Audio 56">
            <a:hlinkClick r:id="" action="ppaction://media"/>
            <a:extLst>
              <a:ext uri="{FF2B5EF4-FFF2-40B4-BE49-F238E27FC236}">
                <a16:creationId xmlns:a16="http://schemas.microsoft.com/office/drawing/2014/main" id="{4FA2E70E-90FC-2F58-8D2E-73A121D3F9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2688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0"/>
    </mc:Choice>
    <mc:Fallback xmlns="">
      <p:transition spd="slow" advTm="12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28037-ED92-3BC0-0E36-87EF27A87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Health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FF9DB8-1C76-EFA4-C233-CB8371483A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4BA879-A277-4270-CCB9-BCA72E75811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426128"/>
            <a:ext cx="8280000" cy="4906272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General health – diet (including breakfast)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Routine and sleep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Specific health concerns – e.g. allergies, asthma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Health plan – Health visitor/School nurse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Dental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Immunisations</a:t>
            </a:r>
          </a:p>
        </p:txBody>
      </p:sp>
      <p:pic>
        <p:nvPicPr>
          <p:cNvPr id="84" name="Audio 83">
            <a:hlinkClick r:id="" action="ppaction://media"/>
            <a:extLst>
              <a:ext uri="{FF2B5EF4-FFF2-40B4-BE49-F238E27FC236}">
                <a16:creationId xmlns:a16="http://schemas.microsoft.com/office/drawing/2014/main" id="{482E3B75-86D4-6DFE-D157-98233BD506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8834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49"/>
    </mc:Choice>
    <mc:Fallback xmlns="">
      <p:transition spd="slow" advTm="49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A905B-0937-DC88-DF5D-379CD0077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1090569"/>
          </a:xfrm>
        </p:spPr>
        <p:txBody>
          <a:bodyPr/>
          <a:lstStyle/>
          <a:p>
            <a:pPr algn="ctr"/>
            <a:r>
              <a:rPr lang="en-GB" dirty="0"/>
              <a:t>Independence skills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1B8AB0-1C30-8C85-9474-956A0F8487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6E4AA9-AE77-3761-FBF1-D70F6CE455EB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090569"/>
            <a:ext cx="8280000" cy="5241831"/>
          </a:xfrm>
        </p:spPr>
        <p:txBody>
          <a:bodyPr/>
          <a:lstStyle/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Wash hands</a:t>
            </a:r>
          </a:p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ask to go to the toilet</a:t>
            </a:r>
          </a:p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go to the toilet independently</a:t>
            </a:r>
          </a:p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 dressed</a:t>
            </a:r>
          </a:p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look after their own belongings</a:t>
            </a:r>
          </a:p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2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tidy up after themselves</a:t>
            </a:r>
          </a:p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Blow their nose</a:t>
            </a:r>
          </a:p>
          <a:p>
            <a:pPr marL="571500" lvl="0" indent="-5715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Eat lunch – drink from a cup; use cutlery</a:t>
            </a:r>
            <a:endParaRPr lang="en-GB" sz="2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83" name="Audio 82">
            <a:hlinkClick r:id="" action="ppaction://media"/>
            <a:extLst>
              <a:ext uri="{FF2B5EF4-FFF2-40B4-BE49-F238E27FC236}">
                <a16:creationId xmlns:a16="http://schemas.microsoft.com/office/drawing/2014/main" id="{41A4E255-29FE-EB45-A708-E5331A2E2F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0033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34"/>
    </mc:Choice>
    <mc:Fallback xmlns="">
      <p:transition spd="slow" advTm="26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B9191-556F-D18A-1A08-C47AADF7C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822121"/>
          </a:xfrm>
        </p:spPr>
        <p:txBody>
          <a:bodyPr/>
          <a:lstStyle/>
          <a:p>
            <a:pPr algn="ctr"/>
            <a:r>
              <a:rPr lang="en-GB" dirty="0"/>
              <a:t>Physical skills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1B7C8C-B8DC-EC55-FD25-88CAF41ED8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B924C8-65A2-65A1-5C35-8EBFAEA11F5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023457"/>
            <a:ext cx="8280000" cy="5308943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Can your child do these, or do they need extra support?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Gross motor: Run, climb, balance, well-coordinated, throw, and catch a ball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Fine Motor: Draws, uses scissors, can grip objects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24D0B8C8-1364-8C57-79FA-170346DC3A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3653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96"/>
    </mc:Choice>
    <mc:Fallback xmlns="">
      <p:transition spd="slow" advTm="26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8915E-C008-EF94-5606-688CA16E9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813732"/>
          </a:xfrm>
        </p:spPr>
        <p:txBody>
          <a:bodyPr/>
          <a:lstStyle/>
          <a:p>
            <a:pPr algn="ctr"/>
            <a:r>
              <a:rPr lang="en-GB" dirty="0"/>
              <a:t>Speaking and listening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A82DE60-E339-CE6F-C166-BC68A41D33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5FF34F-5FFB-5D1D-795A-90075ADB5EB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956345"/>
            <a:ext cx="8280000" cy="5376055"/>
          </a:xfrm>
        </p:spPr>
        <p:txBody>
          <a:bodyPr/>
          <a:lstStyle/>
          <a:p>
            <a:r>
              <a:rPr lang="en-GB" sz="2800" dirty="0">
                <a:solidFill>
                  <a:schemeClr val="tx1"/>
                </a:solidFill>
                <a:effectLst/>
                <a:latin typeface="Calibri  "/>
                <a:ea typeface="Calibri" panose="020F0502020204030204" pitchFamily="34" charset="0"/>
                <a:cs typeface="Times New Roman" panose="02020603050405020304" pitchFamily="18" charset="0"/>
              </a:rPr>
              <a:t>It is helpful if your child can: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latin typeface="Calibri  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GB" sz="2800" dirty="0">
                <a:solidFill>
                  <a:schemeClr val="tx1"/>
                </a:solidFill>
                <a:effectLst/>
                <a:latin typeface="Calibri  "/>
                <a:ea typeface="Calibri" panose="020F0502020204030204" pitchFamily="34" charset="0"/>
                <a:cs typeface="Times New Roman" panose="02020603050405020304" pitchFamily="18" charset="0"/>
              </a:rPr>
              <a:t>se words, objects or gestures to help them explain what they need to a grown up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latin typeface="Calibri  "/>
                <a:ea typeface="Calibri" panose="020F0502020204030204" pitchFamily="34" charset="0"/>
                <a:cs typeface="Times New Roman" panose="02020603050405020304" pitchFamily="18" charset="0"/>
              </a:rPr>
              <a:t>Tell you when they are hungry, tired or need the toilet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effectLst/>
                <a:latin typeface="Calibri  "/>
                <a:ea typeface="Calibri" panose="020F0502020204030204" pitchFamily="34" charset="0"/>
                <a:cs typeface="Times New Roman" panose="02020603050405020304" pitchFamily="18" charset="0"/>
              </a:rPr>
              <a:t>Listen and follow instructions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latin typeface="Calibri  "/>
                <a:ea typeface="Calibri" panose="020F0502020204030204" pitchFamily="34" charset="0"/>
                <a:cs typeface="Times New Roman" panose="02020603050405020304" pitchFamily="18" charset="0"/>
              </a:rPr>
              <a:t>Sit and listen for a short while, for example to a story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effectLst/>
                <a:latin typeface="Calibri  "/>
                <a:ea typeface="Calibri" panose="020F0502020204030204" pitchFamily="34" charset="0"/>
                <a:cs typeface="Times New Roman" panose="02020603050405020304" pitchFamily="18" charset="0"/>
              </a:rPr>
              <a:t>Answer questions, initiate and engage in conversation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  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4" name="Audio 53">
            <a:hlinkClick r:id="" action="ppaction://media"/>
            <a:extLst>
              <a:ext uri="{FF2B5EF4-FFF2-40B4-BE49-F238E27FC236}">
                <a16:creationId xmlns:a16="http://schemas.microsoft.com/office/drawing/2014/main" id="{59124419-85A0-344A-E9A3-88B3D4BB15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5786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93"/>
    </mc:Choice>
    <mc:Fallback xmlns="">
      <p:transition spd="slow" advTm="25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C6857-DA01-3C63-4E02-E25776C17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813732"/>
          </a:xfrm>
        </p:spPr>
        <p:txBody>
          <a:bodyPr/>
          <a:lstStyle/>
          <a:p>
            <a:pPr algn="ctr"/>
            <a:r>
              <a:rPr lang="en-GB" dirty="0"/>
              <a:t>Interacting with others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3EB398F-B7FF-56FA-56A9-DC6C218D8E4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0062D4-D8AE-95D4-E176-BDD7FB084EA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124125"/>
            <a:ext cx="8280000" cy="5208275"/>
          </a:xfrm>
        </p:spPr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latin typeface="Calibri 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2800" dirty="0">
                <a:solidFill>
                  <a:schemeClr val="tx1"/>
                </a:solidFill>
                <a:effectLst/>
                <a:latin typeface="Calibri "/>
                <a:ea typeface="Calibri" panose="020F0502020204030204" pitchFamily="34" charset="0"/>
                <a:cs typeface="Times New Roman" panose="02020603050405020304" pitchFamily="18" charset="0"/>
              </a:rPr>
              <a:t>hoose the toys they wish to play with and make up ideas of games to play or things to do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latin typeface="Calibri 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800" dirty="0">
                <a:solidFill>
                  <a:schemeClr val="tx1"/>
                </a:solidFill>
                <a:effectLst/>
                <a:latin typeface="Calibri "/>
                <a:ea typeface="Calibri" panose="020F0502020204030204" pitchFamily="34" charset="0"/>
                <a:cs typeface="Times New Roman" panose="02020603050405020304" pitchFamily="18" charset="0"/>
              </a:rPr>
              <a:t>atch what other children are doing and join in playing with them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solidFill>
                  <a:schemeClr val="tx1"/>
                </a:solidFill>
                <a:latin typeface="Calibri "/>
                <a:ea typeface="Calibri" panose="020F0502020204030204" pitchFamily="34" charset="0"/>
                <a:cs typeface="Times New Roman" panose="02020603050405020304" pitchFamily="18" charset="0"/>
              </a:rPr>
              <a:t>Sharing and taking turns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  <a:defRPr/>
            </a:pPr>
            <a:r>
              <a:rPr lang="en-GB" sz="2800" dirty="0">
                <a:solidFill>
                  <a:schemeClr val="tx1"/>
                </a:solidFill>
                <a:latin typeface="Calibri 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kumimoji="0" lang="en-GB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"/>
                <a:ea typeface="Calibri" panose="020F0502020204030204" pitchFamily="34" charset="0"/>
                <a:cs typeface="Times New Roman" panose="02020603050405020304" pitchFamily="18" charset="0"/>
              </a:rPr>
              <a:t>eel comfortable when you are not around and can communicate with other grown-ups and children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FC17DA45-2C4D-1080-6BDD-F7EA89EAC8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7231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82"/>
    </mc:Choice>
    <mc:Fallback xmlns="">
      <p:transition spd="slow" advTm="23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6BA29-F3B6-FE37-8773-05360C1FE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914400"/>
          </a:xfrm>
        </p:spPr>
        <p:txBody>
          <a:bodyPr/>
          <a:lstStyle/>
          <a:p>
            <a:pPr algn="ctr"/>
            <a:r>
              <a:rPr lang="en-GB" dirty="0"/>
              <a:t>What you can do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EEC8C5-1106-12DB-1BD7-D6D3091E41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12B41D-5C50-D102-2C8C-580527A6591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266738"/>
            <a:ext cx="8280000" cy="5065662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Talk with your child and listen to them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Give opportunities for creative and active play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Tell stories and sing songs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Make it fun to practice independence skills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Sit down and eat meals together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Give encouragement and praise</a:t>
            </a:r>
          </a:p>
        </p:txBody>
      </p:sp>
      <p:pic>
        <p:nvPicPr>
          <p:cNvPr id="41" name="Audio 40">
            <a:hlinkClick r:id="" action="ppaction://media"/>
            <a:extLst>
              <a:ext uri="{FF2B5EF4-FFF2-40B4-BE49-F238E27FC236}">
                <a16:creationId xmlns:a16="http://schemas.microsoft.com/office/drawing/2014/main" id="{4925ABBE-6674-8E0E-10D2-3DCDFEAC75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909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47"/>
    </mc:Choice>
    <mc:Fallback xmlns="">
      <p:transition spd="slow" advTm="22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28684-3D03-12BC-95EE-C71107303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0"/>
            <a:ext cx="8280000" cy="931178"/>
          </a:xfrm>
        </p:spPr>
        <p:txBody>
          <a:bodyPr/>
          <a:lstStyle/>
          <a:p>
            <a:pPr algn="ctr"/>
            <a:r>
              <a:rPr lang="en-GB" dirty="0"/>
              <a:t>Remember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28708D-CD22-CF81-8A8F-6D9B6E5922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FAB40D-B295-5670-55A9-AE450006368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006679"/>
            <a:ext cx="8280000" cy="5325721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Not every child will be able to achieve every skill on this list.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Identify any gaps in their development and put steps in place to help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Work together with practitioners to help your child – nursery, health and school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Contact your health visitor if you need help or advice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BD87D929-E8D8-2733-0814-0200691FBE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639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49"/>
    </mc:Choice>
    <mc:Fallback xmlns="">
      <p:transition spd="slow" advTm="20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5386B-4B91-F104-0D2E-81C888C02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136799"/>
            <a:ext cx="8280000" cy="5720661"/>
          </a:xfrm>
        </p:spPr>
        <p:txBody>
          <a:bodyPr/>
          <a:lstStyle/>
          <a:p>
            <a:pPr algn="ctr"/>
            <a:r>
              <a:rPr lang="en-GB" sz="9600" dirty="0"/>
              <a:t>Toilet </a:t>
            </a:r>
            <a:br>
              <a:rPr lang="en-GB" sz="9600" dirty="0"/>
            </a:br>
            <a:r>
              <a:rPr lang="en-GB" sz="9600" dirty="0"/>
              <a:t>Training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7AC33D-0AAD-0614-EB5B-24CF4E233E5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11</a:t>
            </a:fld>
            <a:endParaRPr lang="en-GB" dirty="0"/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8E815AE7-6EB4-25B7-75E0-CDCAC6AEA8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0714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9"/>
    </mc:Choice>
    <mc:Fallback xmlns="">
      <p:transition spd="slow" advTm="121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779FB-A8F6-E487-2F5F-6404D7B2B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Toilet Training  </a:t>
            </a:r>
            <a:br>
              <a:rPr lang="en-GB" dirty="0"/>
            </a:br>
            <a:r>
              <a:rPr lang="en-GB" dirty="0"/>
              <a:t>Starter Kit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2577B3B-C6CE-10A3-57EA-C601EDF000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211501-8A50-AF2A-8786-5E2FED5FDE2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980000"/>
            <a:ext cx="7462286" cy="4352400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Potty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Travel Potty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Underwear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Stool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Toilet Seat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/>
                </a:solidFill>
              </a:rPr>
              <a:t>Other Resources – Bubbles, Toilet Balls, Windmills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6627D60-0F13-DA3D-AE8B-BCF2AA2647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877713"/>
              </p:ext>
            </p:extLst>
          </p:nvPr>
        </p:nvGraphicFramePr>
        <p:xfrm>
          <a:off x="4306956" y="1890000"/>
          <a:ext cx="3313043" cy="4532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13043">
                  <a:extLst>
                    <a:ext uri="{9D8B030D-6E8A-4147-A177-3AD203B41FA5}">
                      <a16:colId xmlns:a16="http://schemas.microsoft.com/office/drawing/2014/main" val="2846097386"/>
                    </a:ext>
                  </a:extLst>
                </a:gridCol>
              </a:tblGrid>
              <a:tr h="4532400">
                <a:tc>
                  <a:txBody>
                    <a:bodyPr/>
                    <a:lstStyle/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Mattress Protector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Change of Clothes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Potty-Training Books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1217968"/>
                  </a:ext>
                </a:extLst>
              </a:tr>
            </a:tbl>
          </a:graphicData>
        </a:graphic>
      </p:graphicFrame>
      <p:pic>
        <p:nvPicPr>
          <p:cNvPr id="53" name="Audio 52">
            <a:hlinkClick r:id="" action="ppaction://media"/>
            <a:extLst>
              <a:ext uri="{FF2B5EF4-FFF2-40B4-BE49-F238E27FC236}">
                <a16:creationId xmlns:a16="http://schemas.microsoft.com/office/drawing/2014/main" id="{297089CE-C814-8BC7-B8EF-5E80167E53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86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36"/>
    </mc:Choice>
    <mc:Fallback xmlns="">
      <p:transition spd="slow" advTm="304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08E34-751B-E4A4-46FC-57AB2D146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Toilet Training  -</a:t>
            </a:r>
            <a:br>
              <a:rPr lang="en-GB" dirty="0"/>
            </a:br>
            <a:r>
              <a:rPr lang="en-GB" dirty="0"/>
              <a:t>  Preparation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F1D0FC-CE80-CF72-F110-071F3E1DBD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07E82-106F-77E3-4D30-E0B91B94DD1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50000" y="1800000"/>
            <a:ext cx="8280000" cy="4352400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Talk openly to your child about toileting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Read books around toilet training with you child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Take them to choose some underwear / potty.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Put the nappies in the night-wear drawer and the underwear in an accessible place.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Use a sticker chart.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Let them observe you on the toilet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Make toileting stress free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6" name="Audio 55">
            <a:hlinkClick r:id="" action="ppaction://media"/>
            <a:extLst>
              <a:ext uri="{FF2B5EF4-FFF2-40B4-BE49-F238E27FC236}">
                <a16:creationId xmlns:a16="http://schemas.microsoft.com/office/drawing/2014/main" id="{1D7DD6ED-5B40-6CF7-9C14-180DFA4CC2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580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24"/>
    </mc:Choice>
    <mc:Fallback xmlns="">
      <p:transition spd="slow" advTm="32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D479F-F19C-F529-78E9-A462ABA5A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-106017"/>
            <a:ext cx="8280000" cy="1800000"/>
          </a:xfrm>
        </p:spPr>
        <p:txBody>
          <a:bodyPr/>
          <a:lstStyle/>
          <a:p>
            <a:pPr algn="ctr"/>
            <a:r>
              <a:rPr lang="en-GB" dirty="0"/>
              <a:t>Toilet Training </a:t>
            </a:r>
            <a:br>
              <a:rPr lang="en-GB" dirty="0"/>
            </a:br>
            <a:r>
              <a:rPr lang="en-GB" dirty="0"/>
              <a:t>Stage One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3520352-6E9E-DA7C-332C-F6F5BD88B9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59916B-F359-8080-E3FA-66F5CFCAB56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50000" y="1693983"/>
            <a:ext cx="8280000" cy="4574295"/>
          </a:xfrm>
        </p:spPr>
        <p:txBody>
          <a:bodyPr/>
          <a:lstStyle/>
          <a:p>
            <a:r>
              <a:rPr lang="en-GB" sz="2800" dirty="0">
                <a:solidFill>
                  <a:schemeClr val="tx1"/>
                </a:solidFill>
              </a:rPr>
              <a:t>Are they…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Aware of when they have had a wee or poo?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Pulling at their nappy?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Asking to be changed as soon as their nappy is wet/soiled?</a:t>
            </a:r>
            <a:endParaRPr lang="en-GB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Wanting to sit on the toilet/potty?</a:t>
            </a:r>
            <a:endParaRPr lang="en-GB" sz="28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tx1"/>
              </a:solidFill>
            </a:endParaRPr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48" name="Audio 47">
            <a:hlinkClick r:id="" action="ppaction://media"/>
            <a:extLst>
              <a:ext uri="{FF2B5EF4-FFF2-40B4-BE49-F238E27FC236}">
                <a16:creationId xmlns:a16="http://schemas.microsoft.com/office/drawing/2014/main" id="{C15BEBDB-428F-7029-3CB8-EC319F3492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3395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12"/>
    </mc:Choice>
    <mc:Fallback xmlns="">
      <p:transition spd="slow" advTm="17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4B8F-4D85-9B80-0F35-DCEA8C94B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Toilet Training </a:t>
            </a:r>
            <a:br>
              <a:rPr lang="en-GB" dirty="0"/>
            </a:br>
            <a:r>
              <a:rPr lang="en-GB" dirty="0"/>
              <a:t>Stage 2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A0E2346-C08E-4FDF-2E6E-93CFE9239E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7114B1-E2F6-4FC7-E998-A27F3857E1AB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3000" dirty="0">
                <a:solidFill>
                  <a:schemeClr val="tx1"/>
                </a:solidFill>
              </a:rPr>
              <a:t>Are they…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tx1"/>
                </a:solidFill>
              </a:rPr>
              <a:t>Aware of when they are having a wee and a poo?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tx1"/>
                </a:solidFill>
              </a:rPr>
              <a:t>Finding a place to hide whilst weeing and pooing?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tx1"/>
                </a:solidFill>
              </a:rPr>
              <a:t>Having longer periods of time between a wet/soiled nappies?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tx1"/>
                </a:solidFill>
              </a:rPr>
              <a:t>Asking to be changed?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3" name="Audio 42">
            <a:hlinkClick r:id="" action="ppaction://media"/>
            <a:extLst>
              <a:ext uri="{FF2B5EF4-FFF2-40B4-BE49-F238E27FC236}">
                <a16:creationId xmlns:a16="http://schemas.microsoft.com/office/drawing/2014/main" id="{1DC8268A-F023-C498-78B9-A62CA7A01E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871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9"/>
    </mc:Choice>
    <mc:Fallback xmlns="">
      <p:transition spd="slow" advTm="18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08E34-751B-E4A4-46FC-57AB2D146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Toilet Training  </a:t>
            </a:r>
            <a:br>
              <a:rPr lang="en-GB" dirty="0"/>
            </a:br>
            <a:r>
              <a:rPr lang="en-GB" dirty="0"/>
              <a:t>Stage 3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F1D0FC-CE80-CF72-F110-071F3E1DBD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16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07E82-106F-77E3-4D30-E0B91B94DD1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9262" y="1980000"/>
            <a:ext cx="8280000" cy="4116000"/>
          </a:xfrm>
        </p:spPr>
        <p:txBody>
          <a:bodyPr/>
          <a:lstStyle/>
          <a:p>
            <a:r>
              <a:rPr lang="en-GB" sz="2800" dirty="0">
                <a:solidFill>
                  <a:schemeClr val="tx1"/>
                </a:solidFill>
              </a:rPr>
              <a:t>Are they…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Aware of when they need to have a wee or poo?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Able to tell you they need a wee or poo?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Able to hold a wee or poo and get to the toilet / potty 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A2226E4F-25DC-3CDD-1D67-528362BB27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5393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78"/>
    </mc:Choice>
    <mc:Fallback xmlns="">
      <p:transition spd="slow" advTm="11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08E34-751B-E4A4-46FC-57AB2D146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65" y="119269"/>
            <a:ext cx="7898870" cy="1311965"/>
          </a:xfrm>
        </p:spPr>
        <p:txBody>
          <a:bodyPr/>
          <a:lstStyle/>
          <a:p>
            <a:pPr algn="ctr"/>
            <a:r>
              <a:rPr lang="en-GB" dirty="0"/>
              <a:t>Toilet Training  -  </a:t>
            </a:r>
            <a:br>
              <a:rPr lang="en-GB" dirty="0"/>
            </a:br>
            <a:r>
              <a:rPr lang="en-GB" dirty="0"/>
              <a:t>Good tips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F1D0FC-CE80-CF72-F110-071F3E1DBD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07E82-106F-77E3-4D30-E0B91B94DD1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50000" y="1431234"/>
            <a:ext cx="8280000" cy="4982818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Stay calm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Use the correct language to encourage them to use the toilet/potty.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Wear loose clothes to help children to take pants on and off.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Put nappies in the night-wear drawer and have underwear in an accessible place.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Do not shame or punish for accidents – encourage the child to help clean themselves and get fresh underwear.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Make the toilet/potty accessible.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Encourage them use of the toilet and potty.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Feel confident to stop if you are not making progress – we recommend 7 days.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Toilet training is very individual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If a child suffers with ongoing constipation or diarrhoea - seek advice before toilet training.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Bubbles and Windmills – children are unable to hold a wee/poo and blow at the same time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4" name="Audio 53">
            <a:hlinkClick r:id="" action="ppaction://media"/>
            <a:extLst>
              <a:ext uri="{FF2B5EF4-FFF2-40B4-BE49-F238E27FC236}">
                <a16:creationId xmlns:a16="http://schemas.microsoft.com/office/drawing/2014/main" id="{ABA05AC3-8CDE-644D-7485-5F52844F8D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9120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756"/>
    </mc:Choice>
    <mc:Fallback xmlns="">
      <p:transition spd="slow" advTm="81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ACC56-5B3E-FF71-C31C-C8CAAA8DF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Toilet Training- </a:t>
            </a:r>
            <a:br>
              <a:rPr lang="en-GB" dirty="0"/>
            </a:br>
            <a:r>
              <a:rPr lang="en-GB" sz="3600" dirty="0"/>
              <a:t>For </a:t>
            </a:r>
            <a:r>
              <a:rPr lang="en-GB" sz="3600" dirty="0">
                <a:solidFill>
                  <a:schemeClr val="accent2"/>
                </a:solidFill>
              </a:rPr>
              <a:t>Further information, support or for children with additional needs:-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9CDAC7-C188-563F-318B-5426DAC4F9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E4861-1EFA-4405-BA33-A46F7CA270C6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E9EC9-3B6E-2B84-0A0C-D7A8CE4B6F2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14000" y="2054044"/>
            <a:ext cx="8280000" cy="4352400"/>
          </a:xfrm>
        </p:spPr>
        <p:txBody>
          <a:bodyPr vert="horz" lIns="0" tIns="0" rIns="0" bIns="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hlinkClick r:id="rId5"/>
              </a:rPr>
              <a:t>https://www.nhs.uk/conditions/baby/babys-development/potty-training-and-bedwetting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hlinkClick r:id="rId5"/>
              </a:rPr>
              <a:t>https://eric.org.uk/potty-training/</a:t>
            </a:r>
            <a:endParaRPr lang="en-GB" sz="18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hlinkClick r:id="rId6"/>
              </a:rPr>
              <a:t>https://solihullapproachparenting.com/wp-content/uploads/2022/08/FFY-5.6-Toileting-and-soiling.pdf</a:t>
            </a:r>
            <a:endParaRPr lang="en-GB" sz="18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Calibri"/>
                <a:ea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senasenquiries@trafford.gov.uk</a:t>
            </a:r>
            <a:r>
              <a:rPr lang="en-GB" sz="18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or SENAS Tel: 0161 911 8669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hlinkClick r:id="rId8"/>
              </a:rPr>
              <a:t>https://www.bbc.co.uk/tiny-happy-people</a:t>
            </a:r>
            <a:endParaRPr lang="en-GB" sz="18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Trafford Health Visiting Team</a:t>
            </a:r>
          </a:p>
          <a:p>
            <a:r>
              <a:rPr lang="en-GB" sz="18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0161 912 3355 (Central</a:t>
            </a:r>
            <a:r>
              <a:rPr lang="en-GB" sz="18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, South)  </a:t>
            </a:r>
            <a:r>
              <a:rPr lang="en-GB" sz="18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0161 </a:t>
            </a:r>
            <a:r>
              <a:rPr lang="en-GB" sz="18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549 6300(North, West) </a:t>
            </a:r>
            <a:r>
              <a:rPr lang="en-GB" sz="1800" dirty="0">
                <a:solidFill>
                  <a:schemeClr val="tx1"/>
                </a:solidFill>
                <a:latin typeface="Calibri"/>
                <a:ea typeface="Calibri"/>
                <a:cs typeface="Calibri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https://www.trafforddirectory.co.uk/kb5/trafford/fsd/advice.page?id=RWNcaKRkkMY</a:t>
            </a:r>
            <a:r>
              <a:rPr lang="en-GB" sz="18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</a:t>
            </a:r>
          </a:p>
          <a:p>
            <a:endParaRPr lang="en-GB" dirty="0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B691F2FD-2FB6-53CD-A464-529F08888B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0392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15"/>
    </mc:Choice>
    <mc:Fallback xmlns="">
      <p:transition spd="slow" advTm="16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97104.01_MLCO-PowerpointTraffor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97104.01_MLCO-PowerpointTrafford.potx" id="{2C365559-C062-4FE7-8850-631A6D9C60EC}" vid="{51C34EF3-7332-407B-9BF5-1DD7006FA412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97104.01_MLCO-PowerpointTrafford.potx" id="{2C365559-C062-4FE7-8850-631A6D9C60EC}" vid="{8B294672-525C-45E1-B897-53FB59AEF44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d42ae6a-47dd-480c-880c-f53f93b6ade8" xsi:nil="true"/>
    <lcf76f155ced4ddcb4097134ff3c332f xmlns="e0a7fd9f-8a57-48e0-8fbe-16e48649da7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D7DAC282DA5E41899EDE5CBD083A9B" ma:contentTypeVersion="11" ma:contentTypeDescription="Create a new document." ma:contentTypeScope="" ma:versionID="e8e7b252d54466cd769c262a289aad9a">
  <xsd:schema xmlns:xsd="http://www.w3.org/2001/XMLSchema" xmlns:xs="http://www.w3.org/2001/XMLSchema" xmlns:p="http://schemas.microsoft.com/office/2006/metadata/properties" xmlns:ns2="e0a7fd9f-8a57-48e0-8fbe-16e48649da77" xmlns:ns3="fd42ae6a-47dd-480c-880c-f53f93b6ade8" targetNamespace="http://schemas.microsoft.com/office/2006/metadata/properties" ma:root="true" ma:fieldsID="39e74d75dfb82e53a994cb91478c2147" ns2:_="" ns3:_="">
    <xsd:import namespace="e0a7fd9f-8a57-48e0-8fbe-16e48649da77"/>
    <xsd:import namespace="fd42ae6a-47dd-480c-880c-f53f93b6ad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a7fd9f-8a57-48e0-8fbe-16e48649da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960faec-74a3-420b-b522-51e7e1c187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42ae6a-47dd-480c-880c-f53f93b6ade8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0f67164c-7901-4152-ab7b-aa06b4c934cd}" ma:internalName="TaxCatchAll" ma:showField="CatchAllData" ma:web="fd42ae6a-47dd-480c-880c-f53f93b6ade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CCA6B87-FB26-4C41-9F8D-B1B49FB33EC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289DF6E-8054-452F-97C4-63068ECD1CF4}">
  <ds:schemaRefs>
    <ds:schemaRef ds:uri="http://schemas.microsoft.com/office/2006/metadata/properties"/>
    <ds:schemaRef ds:uri="http://schemas.microsoft.com/office/infopath/2007/PartnerControls"/>
    <ds:schemaRef ds:uri="fd42ae6a-47dd-480c-880c-f53f93b6ade8"/>
    <ds:schemaRef ds:uri="e0a7fd9f-8a57-48e0-8fbe-16e48649da77"/>
  </ds:schemaRefs>
</ds:datastoreItem>
</file>

<file path=customXml/itemProps3.xml><?xml version="1.0" encoding="utf-8"?>
<ds:datastoreItem xmlns:ds="http://schemas.openxmlformats.org/officeDocument/2006/customXml" ds:itemID="{059DEF83-29D1-4B38-A556-927BC2A48C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a7fd9f-8a57-48e0-8fbe-16e48649da77"/>
    <ds:schemaRef ds:uri="fd42ae6a-47dd-480c-880c-f53f93b6ad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97104.01_MLCO-PowerpointTrafford</Template>
  <TotalTime>951</TotalTime>
  <Words>940</Words>
  <Application>Microsoft Office PowerPoint</Application>
  <PresentationFormat>On-screen Show (4:3)</PresentationFormat>
  <Paragraphs>160</Paragraphs>
  <Slides>18</Slides>
  <Notes>18</Notes>
  <HiddenSlides>0</HiddenSlides>
  <MMClips>18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</vt:lpstr>
      <vt:lpstr>Calibri  </vt:lpstr>
      <vt:lpstr>Symbol</vt:lpstr>
      <vt:lpstr>97104.01_MLCO-PowerpointTrafford</vt:lpstr>
      <vt:lpstr>1_Custom Design</vt:lpstr>
      <vt:lpstr>Ready Steady School  Presented by  Trafford Health Visiting Team</vt:lpstr>
      <vt:lpstr>School Readiness Session</vt:lpstr>
      <vt:lpstr>Overview</vt:lpstr>
      <vt:lpstr>Health</vt:lpstr>
      <vt:lpstr>Independence skills</vt:lpstr>
      <vt:lpstr>Physical skills</vt:lpstr>
      <vt:lpstr>Speaking and listening</vt:lpstr>
      <vt:lpstr>Interacting with others</vt:lpstr>
      <vt:lpstr>What you can do</vt:lpstr>
      <vt:lpstr>Remember</vt:lpstr>
      <vt:lpstr>Toilet  Training</vt:lpstr>
      <vt:lpstr>Toilet Training   Starter Kit</vt:lpstr>
      <vt:lpstr>Toilet Training  -   Preparation </vt:lpstr>
      <vt:lpstr>Toilet Training  Stage One </vt:lpstr>
      <vt:lpstr>Toilet Training  Stage 2 </vt:lpstr>
      <vt:lpstr>Toilet Training   Stage 3 </vt:lpstr>
      <vt:lpstr>Toilet Training  -   Good tips</vt:lpstr>
      <vt:lpstr> Toilet Training-  For Further information, support or for children with additional needs:- </vt:lpstr>
    </vt:vector>
  </TitlesOfParts>
  <Company>Pennine Care NHS Foundation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Morris Linda</dc:creator>
  <cp:lastModifiedBy>Hung Judy (R0A) Manchester University NHS FT</cp:lastModifiedBy>
  <cp:revision>44</cp:revision>
  <dcterms:created xsi:type="dcterms:W3CDTF">2019-10-02T15:02:24Z</dcterms:created>
  <dcterms:modified xsi:type="dcterms:W3CDTF">2025-06-27T11:58:09Z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0x010100CDD7DAC282DA5E41899EDE5CBD083A9B</vt:lpwstr>
  </property>
  <property fmtid="{D5CDD505-2E9C-101B-9397-08002B2CF9AE}" pid="3" name="MediaServiceImageTags">
    <vt:lpwstr/>
  </property>
</Properties>
</file>